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Roboto"/>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MAEVE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073c657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073c657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ecd57e5e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ecd57e5e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f42ecb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f42ecb1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ecd57e5e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ecd57e5e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073d46aa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073d46aa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ecd57e5e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ecd57e5e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MAEVE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ecd57e5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ecd57e5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MADELINE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073d46a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073d46a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073d46aa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073d46aa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025e1b4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025e1b4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MADELINE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ecd57e5e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ecd57e5e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073c657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073c657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sn.com/en-us/news/us/st-louis-health-director-working-with-expired-medical-license/ar-BB13KAOv" TargetMode="External"/><Relationship Id="rId4" Type="http://schemas.openxmlformats.org/officeDocument/2006/relationships/hyperlink" Target="https://www.ksdk.com/article/money/business/wheelhouse-start-bar-lawsuit-st-louis/63-4e299c6c-8ce8-4887-ab30-ffee35a041f3" TargetMode="External"/><Relationship Id="rId5" Type="http://schemas.openxmlformats.org/officeDocument/2006/relationships/hyperlink" Target="http://www.stlamerican.com/your_health_matters/covid_19/all-12-covid-19-deaths-in-the-city-of-st-louis-were-black/article_da7ed56c-79d1-11ea-85bc-7b8539eaf346.html" TargetMode="External"/><Relationship Id="rId6" Type="http://schemas.openxmlformats.org/officeDocument/2006/relationships/hyperlink" Target="https://www.riverfronttimes.com/newsblog/2020/05/27/st-louis-public-health-director-doesnt-meet-requirements-city-counselor-says" TargetMode="External"/><Relationship Id="rId7" Type="http://schemas.openxmlformats.org/officeDocument/2006/relationships/hyperlink" Target="https://www.ksdk.com/amp/article/news/health/coronavirus/businesses-sue-stay-home-orders-st-louis-city-county/63-4a11a3f8-a7c2-439c-9aa3-3a8fbafc36b4" TargetMode="External"/><Relationship Id="rId8" Type="http://schemas.openxmlformats.org/officeDocument/2006/relationships/hyperlink" Target="https://www.stltoday.com/lifestyles/health-med-fit/coronavirus/judge-denies-request-by-2-downtown-st-louis-bars-to-block-shutdown-order/article_609a146a-1a6b-59ed-82f5-9eb755dd84c9.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15200" y="1539313"/>
            <a:ext cx="4997400" cy="9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#UnethicalEchols</a:t>
            </a:r>
            <a:endParaRPr/>
          </a:p>
        </p:txBody>
      </p:sp>
      <p:sp>
        <p:nvSpPr>
          <p:cNvPr id="87" name="Google Shape;87;p13"/>
          <p:cNvSpPr txBox="1"/>
          <p:nvPr>
            <p:ph idx="1" type="subTitle"/>
          </p:nvPr>
        </p:nvSpPr>
        <p:spPr>
          <a:xfrm>
            <a:off x="450677" y="3793025"/>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Lexi Corniello, Ben Foulkes, Maeve Heumann, Madeline Reichert</a:t>
            </a:r>
            <a:endParaRPr/>
          </a:p>
        </p:txBody>
      </p:sp>
      <p:pic>
        <p:nvPicPr>
          <p:cNvPr id="88" name="Google Shape;88;p13"/>
          <p:cNvPicPr preferRelativeResize="0"/>
          <p:nvPr/>
        </p:nvPicPr>
        <p:blipFill>
          <a:blip r:embed="rId3">
            <a:alphaModFix/>
          </a:blip>
          <a:stretch>
            <a:fillRect/>
          </a:stretch>
        </p:blipFill>
        <p:spPr>
          <a:xfrm>
            <a:off x="5112600" y="609912"/>
            <a:ext cx="3983148" cy="27600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695825" y="101313"/>
            <a:ext cx="7752348" cy="4940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ctrTitle"/>
          </p:nvPr>
        </p:nvSpPr>
        <p:spPr>
          <a:xfrm>
            <a:off x="729450" y="1322450"/>
            <a:ext cx="7688100" cy="6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&amp; fake form </a:t>
            </a:r>
            <a:endParaRPr/>
          </a:p>
        </p:txBody>
      </p:sp>
      <p:sp>
        <p:nvSpPr>
          <p:cNvPr id="153" name="Google Shape;153;p23"/>
          <p:cNvSpPr txBox="1"/>
          <p:nvPr>
            <p:ph idx="1" type="subTitle"/>
          </p:nvPr>
        </p:nvSpPr>
        <p:spPr>
          <a:xfrm>
            <a:off x="729625" y="2169275"/>
            <a:ext cx="7688100" cy="2772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D3B45"/>
              </a:buClr>
              <a:buSzPts val="1600"/>
              <a:buChar char="●"/>
            </a:pPr>
            <a:r>
              <a:rPr lang="en">
                <a:solidFill>
                  <a:srgbClr val="2D3B45"/>
                </a:solidFill>
              </a:rPr>
              <a:t>Create a fake form to try to gather intel on his staff to use against him</a:t>
            </a:r>
            <a:endParaRPr>
              <a:solidFill>
                <a:srgbClr val="2D3B45"/>
              </a:solidFill>
            </a:endParaRPr>
          </a:p>
          <a:p>
            <a:pPr indent="-330200" lvl="0" marL="457200" rtl="0" algn="l">
              <a:spcBef>
                <a:spcPts val="0"/>
              </a:spcBef>
              <a:spcAft>
                <a:spcPts val="0"/>
              </a:spcAft>
              <a:buClr>
                <a:srgbClr val="2D3B45"/>
              </a:buClr>
              <a:buSzPts val="1600"/>
              <a:buChar char="●"/>
            </a:pPr>
            <a:r>
              <a:rPr lang="en">
                <a:solidFill>
                  <a:srgbClr val="2D3B45"/>
                </a:solidFill>
              </a:rPr>
              <a:t>Some questions will be their education background, their role in combatting COVID-19,  the things they believe are working/not working, how certain staff members are handling this, and any general comments / concerns on how COVID-19 is being dealt with by the department</a:t>
            </a:r>
            <a:endParaRPr>
              <a:solidFill>
                <a:srgbClr val="2D3B45"/>
              </a:solidFill>
            </a:endParaRPr>
          </a:p>
          <a:p>
            <a:pPr indent="-330200" lvl="0" marL="457200" rtl="0" algn="l">
              <a:spcBef>
                <a:spcPts val="0"/>
              </a:spcBef>
              <a:spcAft>
                <a:spcPts val="0"/>
              </a:spcAft>
              <a:buClr>
                <a:srgbClr val="2D3B45"/>
              </a:buClr>
              <a:buSzPts val="1600"/>
              <a:buChar char="●"/>
            </a:pPr>
            <a:r>
              <a:rPr lang="en">
                <a:solidFill>
                  <a:srgbClr val="2D3B45"/>
                </a:solidFill>
              </a:rPr>
              <a:t>The form will pose just as a general </a:t>
            </a:r>
            <a:r>
              <a:rPr lang="en">
                <a:solidFill>
                  <a:srgbClr val="2D3B45"/>
                </a:solidFill>
              </a:rPr>
              <a:t>consensus</a:t>
            </a:r>
            <a:r>
              <a:rPr lang="en">
                <a:solidFill>
                  <a:srgbClr val="2D3B45"/>
                </a:solidFill>
              </a:rPr>
              <a:t> on how the staff believes they are handling it and where improvements can be made</a:t>
            </a:r>
            <a:endParaRPr>
              <a:solidFill>
                <a:srgbClr val="2D3B45"/>
              </a:solidFill>
            </a:endParaRPr>
          </a:p>
          <a:p>
            <a:pPr indent="-330200" lvl="0" marL="457200" rtl="0" algn="l">
              <a:spcBef>
                <a:spcPts val="0"/>
              </a:spcBef>
              <a:spcAft>
                <a:spcPts val="0"/>
              </a:spcAft>
              <a:buClr>
                <a:srgbClr val="2D3B45"/>
              </a:buClr>
              <a:buSzPts val="1600"/>
              <a:buChar char="●"/>
            </a:pPr>
            <a:r>
              <a:rPr lang="en">
                <a:solidFill>
                  <a:srgbClr val="2D3B45"/>
                </a:solidFill>
              </a:rPr>
              <a:t>By doing this, we can hopefully gather information that has not been disclosed to the public, that can strengthen our campaign against Echols.</a:t>
            </a:r>
            <a:endParaRPr>
              <a:solidFill>
                <a:srgbClr val="2D3B4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417875" y="1127850"/>
            <a:ext cx="7688700" cy="9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The Word Out</a:t>
            </a:r>
            <a:endParaRPr/>
          </a:p>
          <a:p>
            <a:pPr indent="0" lvl="0" marL="0" rtl="0" algn="l">
              <a:spcBef>
                <a:spcPts val="0"/>
              </a:spcBef>
              <a:spcAft>
                <a:spcPts val="0"/>
              </a:spcAft>
              <a:buNone/>
            </a:pPr>
            <a:r>
              <a:rPr lang="en"/>
              <a:t>&amp; Making Profit</a:t>
            </a:r>
            <a:endParaRPr/>
          </a:p>
        </p:txBody>
      </p:sp>
      <p:sp>
        <p:nvSpPr>
          <p:cNvPr id="159" name="Google Shape;159;p24"/>
          <p:cNvSpPr txBox="1"/>
          <p:nvPr>
            <p:ph idx="1" type="body"/>
          </p:nvPr>
        </p:nvSpPr>
        <p:spPr>
          <a:xfrm>
            <a:off x="184750" y="2121750"/>
            <a:ext cx="4674600" cy="1651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Social Media </a:t>
            </a:r>
            <a:r>
              <a:rPr lang="en" sz="1700"/>
              <a:t>propaganda</a:t>
            </a:r>
            <a:r>
              <a:rPr lang="en" sz="1700"/>
              <a:t> using #</a:t>
            </a:r>
            <a:r>
              <a:rPr lang="en" sz="1700"/>
              <a:t>unethicalechols</a:t>
            </a:r>
            <a:endParaRPr sz="1700"/>
          </a:p>
          <a:p>
            <a:pPr indent="-336550" lvl="0" marL="457200" rtl="0" algn="l">
              <a:spcBef>
                <a:spcPts val="0"/>
              </a:spcBef>
              <a:spcAft>
                <a:spcPts val="0"/>
              </a:spcAft>
              <a:buSzPts val="1700"/>
              <a:buChar char="●"/>
            </a:pPr>
            <a:r>
              <a:rPr lang="en" sz="1700"/>
              <a:t>GoFundMe donations</a:t>
            </a:r>
            <a:endParaRPr sz="1700"/>
          </a:p>
          <a:p>
            <a:pPr indent="-336550" lvl="0" marL="457200" rtl="0" algn="l">
              <a:spcBef>
                <a:spcPts val="0"/>
              </a:spcBef>
              <a:spcAft>
                <a:spcPts val="0"/>
              </a:spcAft>
              <a:buSzPts val="1700"/>
              <a:buChar char="●"/>
            </a:pPr>
            <a:r>
              <a:rPr lang="en" sz="1700"/>
              <a:t>Use of yard signs to deteriorate his image</a:t>
            </a:r>
            <a:endParaRPr sz="1700"/>
          </a:p>
          <a:p>
            <a:pPr indent="-336550" lvl="0" marL="457200" rtl="0" algn="l">
              <a:spcBef>
                <a:spcPts val="0"/>
              </a:spcBef>
              <a:spcAft>
                <a:spcPts val="0"/>
              </a:spcAft>
              <a:buSzPts val="1700"/>
              <a:buChar char="●"/>
            </a:pPr>
            <a:r>
              <a:rPr lang="en" sz="1700"/>
              <a:t>Bumper stickers</a:t>
            </a:r>
            <a:endParaRPr/>
          </a:p>
          <a:p>
            <a:pPr indent="0" lvl="0" marL="457200" rtl="0" algn="l">
              <a:spcBef>
                <a:spcPts val="1600"/>
              </a:spcBef>
              <a:spcAft>
                <a:spcPts val="1600"/>
              </a:spcAft>
              <a:buNone/>
            </a:pPr>
            <a:r>
              <a:t/>
            </a:r>
            <a:endParaRPr/>
          </a:p>
        </p:txBody>
      </p:sp>
      <p:pic>
        <p:nvPicPr>
          <p:cNvPr id="160" name="Google Shape;160;p24"/>
          <p:cNvPicPr preferRelativeResize="0"/>
          <p:nvPr/>
        </p:nvPicPr>
        <p:blipFill rotWithShape="1">
          <a:blip r:embed="rId3">
            <a:alphaModFix/>
          </a:blip>
          <a:srcRect b="0" l="2219" r="0" t="0"/>
          <a:stretch/>
        </p:blipFill>
        <p:spPr>
          <a:xfrm>
            <a:off x="5199063" y="549050"/>
            <a:ext cx="3605225" cy="2605875"/>
          </a:xfrm>
          <a:prstGeom prst="rect">
            <a:avLst/>
          </a:prstGeom>
          <a:noFill/>
          <a:ln>
            <a:noFill/>
          </a:ln>
        </p:spPr>
      </p:pic>
      <p:pic>
        <p:nvPicPr>
          <p:cNvPr id="161" name="Google Shape;161;p24"/>
          <p:cNvPicPr preferRelativeResize="0"/>
          <p:nvPr/>
        </p:nvPicPr>
        <p:blipFill>
          <a:blip r:embed="rId4">
            <a:alphaModFix/>
          </a:blip>
          <a:stretch>
            <a:fillRect/>
          </a:stretch>
        </p:blipFill>
        <p:spPr>
          <a:xfrm>
            <a:off x="4638125" y="3632976"/>
            <a:ext cx="4284649" cy="1081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584700" y="536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167" name="Google Shape;167;p25"/>
          <p:cNvSpPr txBox="1"/>
          <p:nvPr>
            <p:ph idx="1" type="body"/>
          </p:nvPr>
        </p:nvSpPr>
        <p:spPr>
          <a:xfrm>
            <a:off x="478350" y="1342400"/>
            <a:ext cx="8409300" cy="36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200"/>
            </a:br>
            <a:r>
              <a:rPr lang="en" sz="1200" u="sng">
                <a:solidFill>
                  <a:schemeClr val="accent5"/>
                </a:solidFill>
                <a:latin typeface="Arial"/>
                <a:ea typeface="Arial"/>
                <a:cs typeface="Arial"/>
                <a:sym typeface="Arial"/>
                <a:hlinkClick r:id="rId3">
                  <a:extLst>
                    <a:ext uri="{A12FA001-AC4F-418D-AE19-62706E023703}">
                      <ahyp:hlinkClr val="tx"/>
                    </a:ext>
                  </a:extLst>
                </a:hlinkClick>
              </a:rPr>
              <a:t>St. Louis health director did not maintain medical license (msn.com)</a:t>
            </a:r>
            <a:endParaRPr sz="1200"/>
          </a:p>
          <a:p>
            <a:pPr indent="0" lvl="0" marL="0" rtl="0" algn="l">
              <a:spcBef>
                <a:spcPts val="1600"/>
              </a:spcBef>
              <a:spcAft>
                <a:spcPts val="0"/>
              </a:spcAft>
              <a:buNone/>
            </a:pPr>
            <a:r>
              <a:rPr lang="en" sz="1200" u="sng">
                <a:solidFill>
                  <a:schemeClr val="accent5"/>
                </a:solidFill>
                <a:hlinkClick r:id="rId4">
                  <a:extLst>
                    <a:ext uri="{A12FA001-AC4F-418D-AE19-62706E023703}">
                      <ahyp:hlinkClr val="tx"/>
                    </a:ext>
                  </a:extLst>
                </a:hlinkClick>
              </a:rPr>
              <a:t>https://www.ksdk.com/article/money/business/wheelhouse-start-bar-lawsuit-st-louis/63-4e299c6c-8ce8-4887-ab30-ffee35a041f3</a:t>
            </a:r>
            <a:br>
              <a:rPr lang="en">
                <a:solidFill>
                  <a:srgbClr val="333333"/>
                </a:solidFill>
                <a:highlight>
                  <a:schemeClr val="lt1"/>
                </a:highlight>
                <a:latin typeface="Arial"/>
                <a:ea typeface="Arial"/>
                <a:cs typeface="Arial"/>
                <a:sym typeface="Arial"/>
              </a:rPr>
            </a:br>
            <a:br>
              <a:rPr lang="en">
                <a:solidFill>
                  <a:srgbClr val="333333"/>
                </a:solidFill>
                <a:highlight>
                  <a:schemeClr val="lt1"/>
                </a:highlight>
                <a:latin typeface="Arial"/>
                <a:ea typeface="Arial"/>
                <a:cs typeface="Arial"/>
                <a:sym typeface="Arial"/>
              </a:rPr>
            </a:br>
            <a:r>
              <a:rPr lang="en" u="sng">
                <a:solidFill>
                  <a:schemeClr val="accent5"/>
                </a:solidFill>
                <a:highlight>
                  <a:schemeClr val="lt1"/>
                </a:highlight>
                <a:latin typeface="Arial"/>
                <a:ea typeface="Arial"/>
                <a:cs typeface="Arial"/>
                <a:sym typeface="Arial"/>
                <a:hlinkClick r:id="rId5">
                  <a:extLst>
                    <a:ext uri="{A12FA001-AC4F-418D-AE19-62706E023703}">
                      <ahyp:hlinkClr val="tx"/>
                    </a:ext>
                  </a:extLst>
                </a:hlinkClick>
              </a:rPr>
              <a:t>http://www.stlamerican.com/your_health_matters/covid_19/all-12-covid-19-deaths-in-the-city-of-st-louis-were-black/article_da7ed56c-79d1-11ea-85bc-7b8539eaf346.html</a:t>
            </a:r>
            <a:endParaRPr>
              <a:solidFill>
                <a:srgbClr val="333333"/>
              </a:solidFill>
              <a:highlight>
                <a:schemeClr val="lt1"/>
              </a:highlight>
              <a:latin typeface="Arial"/>
              <a:ea typeface="Arial"/>
              <a:cs typeface="Arial"/>
              <a:sym typeface="Arial"/>
            </a:endParaRPr>
          </a:p>
          <a:p>
            <a:pPr indent="0" lvl="0" marL="0" rtl="0" algn="l">
              <a:spcBef>
                <a:spcPts val="1600"/>
              </a:spcBef>
              <a:spcAft>
                <a:spcPts val="0"/>
              </a:spcAft>
              <a:buNone/>
            </a:pPr>
            <a:r>
              <a:rPr lang="en" sz="1100" u="sng">
                <a:solidFill>
                  <a:schemeClr val="accent5"/>
                </a:solidFill>
                <a:latin typeface="Arial"/>
                <a:ea typeface="Arial"/>
                <a:cs typeface="Arial"/>
                <a:sym typeface="Arial"/>
                <a:hlinkClick r:id="rId6">
                  <a:extLst>
                    <a:ext uri="{A12FA001-AC4F-418D-AE19-62706E023703}">
                      <ahyp:hlinkClr val="tx"/>
                    </a:ext>
                  </a:extLst>
                </a:hlinkClick>
              </a:rPr>
              <a:t>St. Louis Public Health Director Doesn't Meet Requirements, City Counselor Says | News Blog (riverfronttimes.com)</a:t>
            </a:r>
            <a:endParaRPr b="1">
              <a:solidFill>
                <a:srgbClr val="333333"/>
              </a:solidFill>
              <a:highlight>
                <a:schemeClr val="lt1"/>
              </a:highlight>
              <a:latin typeface="Arial"/>
              <a:ea typeface="Arial"/>
              <a:cs typeface="Arial"/>
              <a:sym typeface="Arial"/>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7"/>
              </a:rPr>
              <a:t>Coronavirus St. Louis: Businesses sue over stay-at-home orders | ksdk.com</a:t>
            </a:r>
            <a:endParaRPr b="1">
              <a:solidFill>
                <a:srgbClr val="333333"/>
              </a:solidFill>
              <a:highlight>
                <a:schemeClr val="lt1"/>
              </a:highlight>
              <a:latin typeface="Arial"/>
              <a:ea typeface="Arial"/>
              <a:cs typeface="Arial"/>
              <a:sym typeface="Arial"/>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8"/>
              </a:rPr>
              <a:t>https://www.stltoday.com/lifestyles/health-med-fit/coronavirus/judge-denies-request-by-2-downtown-st-louis-bars-to-block-shutdown-order/article_609a146a-1a6b-59ed-82f5-9eb755dd84c9.html</a:t>
            </a:r>
            <a:endParaRPr b="1" sz="1100">
              <a:solidFill>
                <a:srgbClr val="333333"/>
              </a:solidFill>
              <a:highlight>
                <a:schemeClr val="lt1"/>
              </a:highlight>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 Fredrick Echols</a:t>
            </a:r>
            <a:endParaRPr/>
          </a:p>
        </p:txBody>
      </p:sp>
      <p:sp>
        <p:nvSpPr>
          <p:cNvPr id="94" name="Google Shape;94;p14"/>
          <p:cNvSpPr txBox="1"/>
          <p:nvPr>
            <p:ph idx="1" type="body"/>
          </p:nvPr>
        </p:nvSpPr>
        <p:spPr>
          <a:xfrm>
            <a:off x="155875" y="1953725"/>
            <a:ext cx="5649900" cy="28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Verdana"/>
                <a:ea typeface="Verdana"/>
                <a:cs typeface="Verdana"/>
                <a:sym typeface="Verdana"/>
              </a:rPr>
              <a:t>Dr. Fredrick Echols is the Director of the City of St. Louis Department of Health and the first medical doctor to serve as health director since 2007. Prior to becoming Director he served as the Director of Communicable Disease, Vector and Veterinary Programs for the St. Louis County Department of Public Health, where he was responsible for overseeing daily operations</a:t>
            </a:r>
            <a:endParaRPr sz="1200">
              <a:latin typeface="Verdana"/>
              <a:ea typeface="Verdana"/>
              <a:cs typeface="Verdana"/>
              <a:sym typeface="Verdana"/>
            </a:endParaRPr>
          </a:p>
          <a:p>
            <a:pPr indent="0" lvl="0" marL="0" rtl="0" algn="l">
              <a:spcBef>
                <a:spcPts val="1600"/>
              </a:spcBef>
              <a:spcAft>
                <a:spcPts val="0"/>
              </a:spcAft>
              <a:buNone/>
            </a:pPr>
            <a:r>
              <a:rPr lang="en" sz="1200">
                <a:solidFill>
                  <a:srgbClr val="333333"/>
                </a:solidFill>
                <a:highlight>
                  <a:srgbClr val="FFFFFF"/>
                </a:highlight>
                <a:latin typeface="Verdana"/>
                <a:ea typeface="Verdana"/>
                <a:cs typeface="Verdana"/>
                <a:sym typeface="Verdana"/>
              </a:rPr>
              <a:t>He is a current member of the American Public Health Association, Council for State and Territorial Epidemiologists</a:t>
            </a:r>
            <a:endParaRPr sz="1200">
              <a:solidFill>
                <a:srgbClr val="333333"/>
              </a:solidFill>
              <a:highlight>
                <a:srgbClr val="FFFFFF"/>
              </a:highlight>
              <a:latin typeface="Verdana"/>
              <a:ea typeface="Verdana"/>
              <a:cs typeface="Verdana"/>
              <a:sym typeface="Verdana"/>
            </a:endParaRPr>
          </a:p>
          <a:p>
            <a:pPr indent="0" lvl="0" marL="0" rtl="0" algn="l">
              <a:spcBef>
                <a:spcPts val="1600"/>
              </a:spcBef>
              <a:spcAft>
                <a:spcPts val="1600"/>
              </a:spcAft>
              <a:buNone/>
            </a:pPr>
            <a:r>
              <a:rPr lang="en" sz="1200">
                <a:solidFill>
                  <a:srgbClr val="333333"/>
                </a:solidFill>
                <a:highlight>
                  <a:srgbClr val="FFFFFF"/>
                </a:highlight>
                <a:latin typeface="Verdana"/>
                <a:ea typeface="Verdana"/>
                <a:cs typeface="Verdana"/>
                <a:sym typeface="Verdana"/>
              </a:rPr>
              <a:t>Echols holds a bachelor’s degree in biology/premed from Clark Atlanta University and a medical degree from Boston </a:t>
            </a:r>
            <a:r>
              <a:rPr lang="en" sz="1200">
                <a:solidFill>
                  <a:srgbClr val="333333"/>
                </a:solidFill>
                <a:highlight>
                  <a:srgbClr val="FFFFFF"/>
                </a:highlight>
                <a:latin typeface="Verdana"/>
                <a:ea typeface="Verdana"/>
                <a:cs typeface="Verdana"/>
                <a:sym typeface="Verdana"/>
              </a:rPr>
              <a:t>University</a:t>
            </a:r>
            <a:r>
              <a:rPr lang="en" sz="1200">
                <a:solidFill>
                  <a:srgbClr val="333333"/>
                </a:solidFill>
                <a:highlight>
                  <a:srgbClr val="FFFFFF"/>
                </a:highlight>
                <a:latin typeface="Verdana"/>
                <a:ea typeface="Verdana"/>
                <a:cs typeface="Verdana"/>
                <a:sym typeface="Verdana"/>
              </a:rPr>
              <a:t> School of Medicine</a:t>
            </a:r>
            <a:endParaRPr sz="1200">
              <a:solidFill>
                <a:srgbClr val="333333"/>
              </a:solidFill>
              <a:highlight>
                <a:srgbClr val="FFFFFF"/>
              </a:highlight>
              <a:latin typeface="Verdana"/>
              <a:ea typeface="Verdana"/>
              <a:cs typeface="Verdana"/>
              <a:sym typeface="Verdana"/>
            </a:endParaRPr>
          </a:p>
        </p:txBody>
      </p:sp>
      <p:pic>
        <p:nvPicPr>
          <p:cNvPr id="95" name="Google Shape;95;p14"/>
          <p:cNvPicPr preferRelativeResize="0"/>
          <p:nvPr/>
        </p:nvPicPr>
        <p:blipFill>
          <a:blip r:embed="rId3">
            <a:alphaModFix/>
          </a:blip>
          <a:stretch>
            <a:fillRect/>
          </a:stretch>
        </p:blipFill>
        <p:spPr>
          <a:xfrm>
            <a:off x="5899375" y="823597"/>
            <a:ext cx="2880850" cy="2167825"/>
          </a:xfrm>
          <a:prstGeom prst="rect">
            <a:avLst/>
          </a:prstGeom>
          <a:noFill/>
          <a:ln>
            <a:noFill/>
          </a:ln>
        </p:spPr>
      </p:pic>
      <p:pic>
        <p:nvPicPr>
          <p:cNvPr id="96" name="Google Shape;96;p14"/>
          <p:cNvPicPr preferRelativeResize="0"/>
          <p:nvPr/>
        </p:nvPicPr>
        <p:blipFill>
          <a:blip r:embed="rId4">
            <a:alphaModFix/>
          </a:blip>
          <a:stretch>
            <a:fillRect/>
          </a:stretch>
        </p:blipFill>
        <p:spPr>
          <a:xfrm>
            <a:off x="6038200" y="3097175"/>
            <a:ext cx="2603200" cy="1835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274700" y="1242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On Dr. Fredrick Echols</a:t>
            </a:r>
            <a:endParaRPr/>
          </a:p>
        </p:txBody>
      </p:sp>
      <p:sp>
        <p:nvSpPr>
          <p:cNvPr id="102" name="Google Shape;102;p15"/>
          <p:cNvSpPr txBox="1"/>
          <p:nvPr>
            <p:ph idx="1" type="body"/>
          </p:nvPr>
        </p:nvSpPr>
        <p:spPr>
          <a:xfrm>
            <a:off x="90350" y="1699650"/>
            <a:ext cx="6436500" cy="29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highlight>
                  <a:schemeClr val="lt1"/>
                </a:highlight>
                <a:latin typeface="Arial"/>
                <a:ea typeface="Arial"/>
                <a:cs typeface="Arial"/>
                <a:sym typeface="Arial"/>
              </a:rPr>
              <a:t>Is he qualified to keep us safe? Can he make the right decisions?</a:t>
            </a:r>
            <a:endParaRPr sz="1800">
              <a:solidFill>
                <a:srgbClr val="333333"/>
              </a:solidFill>
              <a:highlight>
                <a:srgbClr val="FFFFFF"/>
              </a:highlight>
              <a:latin typeface="Arial"/>
              <a:ea typeface="Arial"/>
              <a:cs typeface="Arial"/>
              <a:sym typeface="Arial"/>
            </a:endParaRPr>
          </a:p>
          <a:p>
            <a:pPr indent="0" lvl="0" marL="0" rtl="0" algn="l">
              <a:spcBef>
                <a:spcPts val="1600"/>
              </a:spcBef>
              <a:spcAft>
                <a:spcPts val="0"/>
              </a:spcAft>
              <a:buNone/>
            </a:pPr>
            <a:r>
              <a:rPr lang="en" sz="1800">
                <a:solidFill>
                  <a:srgbClr val="222222"/>
                </a:solidFill>
                <a:latin typeface="Arial"/>
                <a:ea typeface="Arial"/>
                <a:cs typeface="Arial"/>
                <a:sym typeface="Arial"/>
              </a:rPr>
              <a:t>The man leading the city of St. Louis’ response to the Covid-19 pandemic was hired last year despite not meeting stated qualifications of his position.</a:t>
            </a:r>
            <a:endParaRPr sz="1800">
              <a:solidFill>
                <a:srgbClr val="333333"/>
              </a:solidFill>
              <a:highlight>
                <a:srgbClr val="FFFFFF"/>
              </a:highlight>
              <a:latin typeface="Arial"/>
              <a:ea typeface="Arial"/>
              <a:cs typeface="Arial"/>
              <a:sym typeface="Arial"/>
            </a:endParaRPr>
          </a:p>
          <a:p>
            <a:pPr indent="0" lvl="0" marL="0" rtl="0" algn="l">
              <a:spcBef>
                <a:spcPts val="1600"/>
              </a:spcBef>
              <a:spcAft>
                <a:spcPts val="1600"/>
              </a:spcAft>
              <a:buNone/>
            </a:pPr>
            <a:r>
              <a:rPr lang="en" sz="1800">
                <a:solidFill>
                  <a:srgbClr val="333333"/>
                </a:solidFill>
                <a:highlight>
                  <a:srgbClr val="FFFFFF"/>
                </a:highlight>
                <a:latin typeface="Arial"/>
                <a:ea typeface="Arial"/>
                <a:cs typeface="Arial"/>
                <a:sym typeface="Arial"/>
              </a:rPr>
              <a:t>He is not currently licensed to practice medicine. Due to his role in public health, he stopped seeing patients some time ago and did not maintain licensure," City Counselor Julian Bush wrote.</a:t>
            </a:r>
            <a:br>
              <a:rPr lang="en" sz="1800">
                <a:solidFill>
                  <a:srgbClr val="333333"/>
                </a:solidFill>
                <a:highlight>
                  <a:srgbClr val="FFFFFF"/>
                </a:highlight>
                <a:latin typeface="Arial"/>
                <a:ea typeface="Arial"/>
                <a:cs typeface="Arial"/>
                <a:sym typeface="Arial"/>
              </a:rPr>
            </a:br>
            <a:br>
              <a:rPr lang="en" sz="1800">
                <a:solidFill>
                  <a:srgbClr val="333333"/>
                </a:solidFill>
                <a:highlight>
                  <a:srgbClr val="FFFFFF"/>
                </a:highlight>
                <a:latin typeface="Arial"/>
                <a:ea typeface="Arial"/>
                <a:cs typeface="Arial"/>
                <a:sym typeface="Arial"/>
              </a:rPr>
            </a:br>
            <a:endParaRPr sz="1600">
              <a:solidFill>
                <a:srgbClr val="333333"/>
              </a:solidFill>
              <a:highlight>
                <a:srgbClr val="FFFFFF"/>
              </a:highlight>
              <a:latin typeface="Arial"/>
              <a:ea typeface="Arial"/>
              <a:cs typeface="Arial"/>
              <a:sym typeface="Arial"/>
            </a:endParaRPr>
          </a:p>
        </p:txBody>
      </p:sp>
      <p:pic>
        <p:nvPicPr>
          <p:cNvPr id="103" name="Google Shape;103;p15"/>
          <p:cNvPicPr preferRelativeResize="0"/>
          <p:nvPr/>
        </p:nvPicPr>
        <p:blipFill>
          <a:blip r:embed="rId3">
            <a:alphaModFix/>
          </a:blip>
          <a:stretch>
            <a:fillRect/>
          </a:stretch>
        </p:blipFill>
        <p:spPr>
          <a:xfrm>
            <a:off x="6661350" y="807026"/>
            <a:ext cx="2268800" cy="2621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584450" y="1354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of Targeting</a:t>
            </a:r>
            <a:endParaRPr/>
          </a:p>
        </p:txBody>
      </p:sp>
      <p:sp>
        <p:nvSpPr>
          <p:cNvPr id="109" name="Google Shape;109;p16"/>
          <p:cNvSpPr txBox="1"/>
          <p:nvPr>
            <p:ph idx="1" type="body"/>
          </p:nvPr>
        </p:nvSpPr>
        <p:spPr>
          <a:xfrm>
            <a:off x="215750" y="1627975"/>
            <a:ext cx="7688700" cy="27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336550" lvl="0" marL="457200" rtl="0" algn="l">
              <a:spcBef>
                <a:spcPts val="1600"/>
              </a:spcBef>
              <a:spcAft>
                <a:spcPts val="0"/>
              </a:spcAft>
              <a:buSzPts val="1700"/>
              <a:buChar char="●"/>
            </a:pPr>
            <a:r>
              <a:rPr lang="en" sz="1700"/>
              <a:t>Using the social media hashtag #unethicalechols</a:t>
            </a:r>
            <a:endParaRPr sz="1700"/>
          </a:p>
          <a:p>
            <a:pPr indent="-336550" lvl="0" marL="457200" rtl="0" algn="l">
              <a:spcBef>
                <a:spcPts val="0"/>
              </a:spcBef>
              <a:spcAft>
                <a:spcPts val="0"/>
              </a:spcAft>
              <a:buSzPts val="1700"/>
              <a:buChar char="●"/>
            </a:pPr>
            <a:r>
              <a:rPr lang="en" sz="1700"/>
              <a:t>Phishing via fake form to </a:t>
            </a:r>
            <a:r>
              <a:rPr lang="en" sz="1700"/>
              <a:t>acquire</a:t>
            </a:r>
            <a:r>
              <a:rPr lang="en" sz="1700"/>
              <a:t> personal information</a:t>
            </a:r>
            <a:endParaRPr sz="1700"/>
          </a:p>
          <a:p>
            <a:pPr indent="-336550" lvl="1" marL="914400" rtl="0" algn="l">
              <a:spcBef>
                <a:spcPts val="0"/>
              </a:spcBef>
              <a:spcAft>
                <a:spcPts val="0"/>
              </a:spcAft>
              <a:buSzPts val="1700"/>
              <a:buChar char="○"/>
            </a:pPr>
            <a:r>
              <a:rPr lang="en" sz="1700"/>
              <a:t>Send to his staff asking their qualifications, trying to get more dirt on him/his team </a:t>
            </a:r>
            <a:endParaRPr sz="1700"/>
          </a:p>
          <a:p>
            <a:pPr indent="-336550" lvl="0" marL="457200" rtl="0" algn="l">
              <a:spcBef>
                <a:spcPts val="0"/>
              </a:spcBef>
              <a:spcAft>
                <a:spcPts val="0"/>
              </a:spcAft>
              <a:buSzPts val="1700"/>
              <a:buChar char="●"/>
            </a:pPr>
            <a:r>
              <a:rPr lang="en" sz="1700"/>
              <a:t>Creating yard signs and bumper stickers to raise awareness</a:t>
            </a:r>
            <a:endParaRPr sz="1700"/>
          </a:p>
          <a:p>
            <a:pPr indent="-336550" lvl="0" marL="457200" rtl="0" algn="l">
              <a:spcBef>
                <a:spcPts val="0"/>
              </a:spcBef>
              <a:spcAft>
                <a:spcPts val="0"/>
              </a:spcAft>
              <a:buSzPts val="1700"/>
              <a:buChar char="●"/>
            </a:pPr>
            <a:r>
              <a:rPr lang="en" sz="1700"/>
              <a:t>A GoFundMe page to gather monetary support to keep our campaign running until we get him out of office</a:t>
            </a:r>
            <a:endParaRPr sz="17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57500" y="584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Attacks Against Unethical Echols</a:t>
            </a:r>
            <a:endParaRPr/>
          </a:p>
        </p:txBody>
      </p:sp>
      <p:sp>
        <p:nvSpPr>
          <p:cNvPr id="115" name="Google Shape;115;p17"/>
          <p:cNvSpPr txBox="1"/>
          <p:nvPr>
            <p:ph idx="1" type="body"/>
          </p:nvPr>
        </p:nvSpPr>
        <p:spPr>
          <a:xfrm>
            <a:off x="41650" y="1386250"/>
            <a:ext cx="6397500" cy="35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Verdana"/>
                <a:ea typeface="Verdana"/>
                <a:cs typeface="Verdana"/>
                <a:sym typeface="Verdana"/>
              </a:rPr>
              <a:t>      May 2020 - Accusations of Expired Medical Qualifications</a:t>
            </a:r>
            <a:endParaRPr b="1" sz="1400">
              <a:latin typeface="Verdana"/>
              <a:ea typeface="Verdana"/>
              <a:cs typeface="Verdana"/>
              <a:sym typeface="Verdana"/>
            </a:endParaRPr>
          </a:p>
          <a:p>
            <a:pPr indent="-311150" lvl="0" marL="457200" rtl="0" algn="l">
              <a:spcBef>
                <a:spcPts val="1600"/>
              </a:spcBef>
              <a:spcAft>
                <a:spcPts val="0"/>
              </a:spcAft>
              <a:buSzPts val="1300"/>
              <a:buFont typeface="Verdana"/>
              <a:buChar char="-"/>
            </a:pPr>
            <a:r>
              <a:rPr b="1" lang="en">
                <a:latin typeface="Verdana"/>
                <a:ea typeface="Verdana"/>
                <a:cs typeface="Verdana"/>
                <a:sym typeface="Verdana"/>
              </a:rPr>
              <a:t>City lawyers sought to correct a ‘misstatement’ in his court testimonies on behalf of residents of a homeless camp downtown</a:t>
            </a:r>
            <a:endParaRPr b="1">
              <a:latin typeface="Verdana"/>
              <a:ea typeface="Verdana"/>
              <a:cs typeface="Verdana"/>
              <a:sym typeface="Verdana"/>
            </a:endParaRPr>
          </a:p>
          <a:p>
            <a:pPr indent="-311150" lvl="0" marL="457200" rtl="0" algn="l">
              <a:spcBef>
                <a:spcPts val="0"/>
              </a:spcBef>
              <a:spcAft>
                <a:spcPts val="0"/>
              </a:spcAft>
              <a:buSzPts val="1300"/>
              <a:buFont typeface="Verdana"/>
              <a:buChar char="-"/>
            </a:pPr>
            <a:r>
              <a:rPr b="1" lang="en">
                <a:latin typeface="Verdana"/>
                <a:ea typeface="Verdana"/>
                <a:cs typeface="Verdana"/>
                <a:sym typeface="Verdana"/>
              </a:rPr>
              <a:t>Echols testified that he is not currently licensed to practice medicine</a:t>
            </a:r>
            <a:endParaRPr b="1">
              <a:latin typeface="Verdana"/>
              <a:ea typeface="Verdana"/>
              <a:cs typeface="Verdana"/>
              <a:sym typeface="Verdana"/>
            </a:endParaRPr>
          </a:p>
          <a:p>
            <a:pPr indent="-311150" lvl="0" marL="457200" rtl="0" algn="l">
              <a:spcBef>
                <a:spcPts val="0"/>
              </a:spcBef>
              <a:spcAft>
                <a:spcPts val="0"/>
              </a:spcAft>
              <a:buSzPts val="1300"/>
              <a:buFont typeface="Verdana"/>
              <a:buChar char="-"/>
            </a:pPr>
            <a:r>
              <a:rPr b="1" lang="en">
                <a:latin typeface="Verdana"/>
                <a:ea typeface="Verdana"/>
                <a:cs typeface="Verdana"/>
                <a:sym typeface="Verdana"/>
              </a:rPr>
              <a:t>Two Lawsuits were </a:t>
            </a:r>
            <a:r>
              <a:rPr b="1" lang="en">
                <a:latin typeface="Verdana"/>
                <a:ea typeface="Verdana"/>
                <a:cs typeface="Verdana"/>
                <a:sym typeface="Verdana"/>
              </a:rPr>
              <a:t>immediately</a:t>
            </a:r>
            <a:r>
              <a:rPr b="1" lang="en">
                <a:latin typeface="Verdana"/>
                <a:ea typeface="Verdana"/>
                <a:cs typeface="Verdana"/>
                <a:sym typeface="Verdana"/>
              </a:rPr>
              <a:t> issued against him</a:t>
            </a:r>
            <a:endParaRPr b="1">
              <a:latin typeface="Verdana"/>
              <a:ea typeface="Verdana"/>
              <a:cs typeface="Verdana"/>
              <a:sym typeface="Verdana"/>
            </a:endParaRPr>
          </a:p>
          <a:p>
            <a:pPr indent="-311150" lvl="1" marL="914400" rtl="0" algn="l">
              <a:spcBef>
                <a:spcPts val="0"/>
              </a:spcBef>
              <a:spcAft>
                <a:spcPts val="0"/>
              </a:spcAft>
              <a:buSzPts val="1300"/>
              <a:buFont typeface="Verdana"/>
              <a:buChar char="-"/>
            </a:pPr>
            <a:r>
              <a:rPr b="1" lang="en" sz="1300">
                <a:latin typeface="Verdana"/>
                <a:ea typeface="Verdana"/>
                <a:cs typeface="Verdana"/>
                <a:sym typeface="Verdana"/>
              </a:rPr>
              <a:t>ArchCity </a:t>
            </a:r>
            <a:r>
              <a:rPr b="1" lang="en" sz="1300">
                <a:latin typeface="Verdana"/>
                <a:ea typeface="Verdana"/>
                <a:cs typeface="Verdana"/>
                <a:sym typeface="Verdana"/>
              </a:rPr>
              <a:t>Defenders</a:t>
            </a:r>
            <a:r>
              <a:rPr b="1" lang="en" sz="1300">
                <a:latin typeface="Verdana"/>
                <a:ea typeface="Verdana"/>
                <a:cs typeface="Verdana"/>
                <a:sym typeface="Verdana"/>
              </a:rPr>
              <a:t> legal advocacy firm representing the homeless camp that Ethols ordered to have cleared</a:t>
            </a:r>
            <a:endParaRPr b="1" sz="1300">
              <a:latin typeface="Verdana"/>
              <a:ea typeface="Verdana"/>
              <a:cs typeface="Verdana"/>
              <a:sym typeface="Verdana"/>
            </a:endParaRPr>
          </a:p>
          <a:p>
            <a:pPr indent="-311150" lvl="1" marL="914400" rtl="0" algn="l">
              <a:spcBef>
                <a:spcPts val="0"/>
              </a:spcBef>
              <a:spcAft>
                <a:spcPts val="0"/>
              </a:spcAft>
              <a:buSzPts val="1300"/>
              <a:buFont typeface="Verdana"/>
              <a:buChar char="-"/>
            </a:pPr>
            <a:r>
              <a:rPr b="1" lang="en" sz="1300">
                <a:latin typeface="Verdana"/>
                <a:ea typeface="Verdana"/>
                <a:cs typeface="Verdana"/>
                <a:sym typeface="Verdana"/>
              </a:rPr>
              <a:t>Lawyer involved in a separate legal action challenging the city’s Coronavirus-related stay at home order, Bevis Schock, said that he could use the questions about Echol’s qualifications to help his legal case.</a:t>
            </a:r>
            <a:endParaRPr b="1" sz="1300">
              <a:latin typeface="Verdana"/>
              <a:ea typeface="Verdana"/>
              <a:cs typeface="Verdana"/>
              <a:sym typeface="Verdana"/>
            </a:endParaRPr>
          </a:p>
        </p:txBody>
      </p:sp>
      <p:pic>
        <p:nvPicPr>
          <p:cNvPr id="116" name="Google Shape;116;p17"/>
          <p:cNvPicPr preferRelativeResize="0"/>
          <p:nvPr/>
        </p:nvPicPr>
        <p:blipFill rotWithShape="1">
          <a:blip r:embed="rId3">
            <a:alphaModFix/>
          </a:blip>
          <a:srcRect b="0" l="5171" r="25137" t="4979"/>
          <a:stretch/>
        </p:blipFill>
        <p:spPr>
          <a:xfrm>
            <a:off x="6439150" y="1792425"/>
            <a:ext cx="2489776" cy="201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Attacks Against Unethical Echols (cont)</a:t>
            </a:r>
            <a:endParaRPr/>
          </a:p>
        </p:txBody>
      </p:sp>
      <p:sp>
        <p:nvSpPr>
          <p:cNvPr id="122" name="Google Shape;122;p18"/>
          <p:cNvSpPr txBox="1"/>
          <p:nvPr>
            <p:ph idx="1" type="body"/>
          </p:nvPr>
        </p:nvSpPr>
        <p:spPr>
          <a:xfrm>
            <a:off x="193650" y="1853850"/>
            <a:ext cx="7688700" cy="484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Verdana"/>
              <a:buChar char="●"/>
            </a:pPr>
            <a:r>
              <a:rPr lang="en">
                <a:solidFill>
                  <a:srgbClr val="000000"/>
                </a:solidFill>
                <a:highlight>
                  <a:srgbClr val="FFFFFF"/>
                </a:highlight>
                <a:latin typeface="Verdana"/>
                <a:ea typeface="Verdana"/>
                <a:cs typeface="Verdana"/>
                <a:sym typeface="Verdana"/>
              </a:rPr>
              <a:t>According to the city charter, the health department director must be a licensed physician, have a master’s degree in public health or “have been certified by the American Board of Preventive Medicine and Public Health.” </a:t>
            </a:r>
            <a:endParaRPr>
              <a:solidFill>
                <a:srgbClr val="000000"/>
              </a:solidFill>
              <a:highlight>
                <a:srgbClr val="FFFFFF"/>
              </a:highlight>
              <a:latin typeface="Verdana"/>
              <a:ea typeface="Verdana"/>
              <a:cs typeface="Verdana"/>
              <a:sym typeface="Verdana"/>
            </a:endParaRPr>
          </a:p>
          <a:p>
            <a:pPr indent="-311150" lvl="0" marL="457200" rtl="0" algn="l">
              <a:spcBef>
                <a:spcPts val="0"/>
              </a:spcBef>
              <a:spcAft>
                <a:spcPts val="0"/>
              </a:spcAft>
              <a:buClr>
                <a:srgbClr val="000000"/>
              </a:buClr>
              <a:buSzPts val="1300"/>
              <a:buFont typeface="Verdana"/>
              <a:buChar char="●"/>
            </a:pPr>
            <a:r>
              <a:rPr lang="en">
                <a:solidFill>
                  <a:srgbClr val="000000"/>
                </a:solidFill>
                <a:highlight>
                  <a:srgbClr val="FFFFFF"/>
                </a:highlight>
                <a:latin typeface="Verdana"/>
                <a:ea typeface="Verdana"/>
                <a:cs typeface="Verdana"/>
                <a:sym typeface="Verdana"/>
              </a:rPr>
              <a:t>Echols’ biographical information does not indicate he has an advanced degree in public health, and a search of Echols’ name on the website for the American Board of Preventive Medicine returned</a:t>
            </a:r>
            <a:r>
              <a:rPr b="1" lang="en">
                <a:solidFill>
                  <a:srgbClr val="000000"/>
                </a:solidFill>
                <a:highlight>
                  <a:srgbClr val="FFFFFF"/>
                </a:highlight>
                <a:latin typeface="Verdana"/>
                <a:ea typeface="Verdana"/>
                <a:cs typeface="Verdana"/>
                <a:sym typeface="Verdana"/>
              </a:rPr>
              <a:t> no results.</a:t>
            </a:r>
            <a:endParaRPr b="1">
              <a:solidFill>
                <a:srgbClr val="000000"/>
              </a:solidFill>
              <a:highlight>
                <a:srgbClr val="FFFFFF"/>
              </a:highlight>
              <a:latin typeface="Verdana"/>
              <a:ea typeface="Verdana"/>
              <a:cs typeface="Verdana"/>
              <a:sym typeface="Verdana"/>
            </a:endParaRPr>
          </a:p>
          <a:p>
            <a:pPr indent="-311150" lvl="0" marL="457200" rtl="0" algn="l">
              <a:spcBef>
                <a:spcPts val="0"/>
              </a:spcBef>
              <a:spcAft>
                <a:spcPts val="0"/>
              </a:spcAft>
              <a:buClr>
                <a:srgbClr val="000000"/>
              </a:buClr>
              <a:buSzPts val="1300"/>
              <a:buFont typeface="Verdana"/>
              <a:buChar char="●"/>
            </a:pPr>
            <a:r>
              <a:rPr lang="en" sz="1350">
                <a:solidFill>
                  <a:srgbClr val="222222"/>
                </a:solidFill>
                <a:highlight>
                  <a:srgbClr val="FFFFFF"/>
                </a:highlight>
                <a:latin typeface="Verdana"/>
                <a:ea typeface="Verdana"/>
                <a:cs typeface="Verdana"/>
                <a:sym typeface="Verdana"/>
              </a:rPr>
              <a:t>“I will have to say, very regretfully, because I think he’s done a splendid job as director of health and hospitals, I think he almost satisfies those requirements, but he’s not quite there,” Bush said. - City Counselor Julian Bush </a:t>
            </a:r>
            <a:endParaRPr sz="1350">
              <a:solidFill>
                <a:srgbClr val="222222"/>
              </a:solidFill>
              <a:highlight>
                <a:srgbClr val="FFFFFF"/>
              </a:highlight>
              <a:latin typeface="Verdana"/>
              <a:ea typeface="Verdana"/>
              <a:cs typeface="Verdana"/>
              <a:sym typeface="Verdana"/>
            </a:endParaRPr>
          </a:p>
          <a:p>
            <a:pPr indent="-314325" lvl="0" marL="457200" rtl="0" algn="l">
              <a:spcBef>
                <a:spcPts val="0"/>
              </a:spcBef>
              <a:spcAft>
                <a:spcPts val="0"/>
              </a:spcAft>
              <a:buClr>
                <a:srgbClr val="222222"/>
              </a:buClr>
              <a:buSzPts val="1350"/>
              <a:buFont typeface="Verdana"/>
              <a:buChar char="●"/>
            </a:pPr>
            <a:r>
              <a:rPr lang="en" sz="1350">
                <a:solidFill>
                  <a:srgbClr val="222222"/>
                </a:solidFill>
                <a:highlight>
                  <a:srgbClr val="FFFFFF"/>
                </a:highlight>
                <a:latin typeface="Verdana"/>
                <a:ea typeface="Verdana"/>
                <a:cs typeface="Verdana"/>
                <a:sym typeface="Verdana"/>
              </a:rPr>
              <a:t>In light of these recent accusations during this time of </a:t>
            </a:r>
            <a:r>
              <a:rPr lang="en" sz="1350">
                <a:solidFill>
                  <a:srgbClr val="222222"/>
                </a:solidFill>
                <a:highlight>
                  <a:srgbClr val="FFFFFF"/>
                </a:highlight>
                <a:latin typeface="Verdana"/>
                <a:ea typeface="Verdana"/>
                <a:cs typeface="Verdana"/>
                <a:sym typeface="Verdana"/>
              </a:rPr>
              <a:t>uncertainty, with the cause being a Global Pandemic and Health Crisis, Echols was demoted to “acting” director of Health Department while his qualifications are under observation</a:t>
            </a:r>
            <a:r>
              <a:rPr lang="en" sz="1350">
                <a:solidFill>
                  <a:srgbClr val="222222"/>
                </a:solidFill>
                <a:highlight>
                  <a:srgbClr val="FFFFFF"/>
                </a:highlight>
                <a:latin typeface="Verdana"/>
                <a:ea typeface="Verdana"/>
                <a:cs typeface="Verdana"/>
                <a:sym typeface="Verdana"/>
              </a:rPr>
              <a:t> </a:t>
            </a:r>
            <a:endParaRPr sz="1350">
              <a:solidFill>
                <a:srgbClr val="222222"/>
              </a:solidFill>
              <a:highlight>
                <a:srgbClr val="FFFFFF"/>
              </a:highlight>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Behind Damaging His Reputation</a:t>
            </a:r>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He </a:t>
            </a:r>
            <a:r>
              <a:rPr lang="en" sz="1900"/>
              <a:t>overstepped</a:t>
            </a:r>
            <a:r>
              <a:rPr lang="en" sz="1900"/>
              <a:t> his </a:t>
            </a:r>
            <a:r>
              <a:rPr lang="en" sz="1900"/>
              <a:t>jurisdiction</a:t>
            </a:r>
            <a:r>
              <a:rPr lang="en" sz="1900"/>
              <a:t> in </a:t>
            </a:r>
            <a:r>
              <a:rPr lang="en" sz="1900"/>
              <a:t>continuing</a:t>
            </a:r>
            <a:r>
              <a:rPr lang="en" sz="1900"/>
              <a:t> local stay at home orders while Missouri lifted its restrictions.</a:t>
            </a:r>
            <a:endParaRPr sz="1900"/>
          </a:p>
          <a:p>
            <a:pPr indent="-349250" lvl="0" marL="457200" rtl="0" algn="l">
              <a:spcBef>
                <a:spcPts val="0"/>
              </a:spcBef>
              <a:spcAft>
                <a:spcPts val="0"/>
              </a:spcAft>
              <a:buSzPts val="1900"/>
              <a:buChar char="●"/>
            </a:pPr>
            <a:r>
              <a:rPr lang="en" sz="1900"/>
              <a:t>He </a:t>
            </a:r>
            <a:r>
              <a:rPr lang="en" sz="1900"/>
              <a:t>deprived</a:t>
            </a:r>
            <a:r>
              <a:rPr lang="en" sz="1900"/>
              <a:t> business </a:t>
            </a:r>
            <a:r>
              <a:rPr lang="en" sz="1900"/>
              <a:t>owners</a:t>
            </a:r>
            <a:r>
              <a:rPr lang="en" sz="1900"/>
              <a:t> of their right to their property which is a Amendment right</a:t>
            </a:r>
            <a:endParaRPr sz="1900"/>
          </a:p>
          <a:p>
            <a:pPr indent="-349250" lvl="0" marL="457200" rtl="0" algn="l">
              <a:spcBef>
                <a:spcPts val="0"/>
              </a:spcBef>
              <a:spcAft>
                <a:spcPts val="0"/>
              </a:spcAft>
              <a:buSzPts val="1900"/>
              <a:buChar char="●"/>
            </a:pPr>
            <a:r>
              <a:rPr lang="en" sz="1900"/>
              <a:t>Directly attacked the livelihood of popular businesses around St.Louis that would easily gather support from the St.Louis people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602825" y="1201750"/>
            <a:ext cx="2224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Wheelhouse</a:t>
            </a:r>
            <a:endParaRPr/>
          </a:p>
        </p:txBody>
      </p:sp>
      <p:sp>
        <p:nvSpPr>
          <p:cNvPr id="134" name="Google Shape;134;p20"/>
          <p:cNvSpPr txBox="1"/>
          <p:nvPr>
            <p:ph idx="1" type="body"/>
          </p:nvPr>
        </p:nvSpPr>
        <p:spPr>
          <a:xfrm>
            <a:off x="476175" y="1736950"/>
            <a:ext cx="5037600" cy="28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St Louis </a:t>
            </a:r>
            <a:r>
              <a:rPr lang="en" sz="1400"/>
              <a:t>officials including Dr. Echols </a:t>
            </a:r>
            <a:r>
              <a:rPr lang="en" sz="1400"/>
              <a:t>are being sued because they issued stay at home orders to all non-essential businesses. The issue is that under Missouri law the only person allowed to issues these sort of closings is the Missouri Director of Health and Senior Services Dr. Randall Williams. Dr. Williams was not one of the </a:t>
            </a:r>
            <a:r>
              <a:rPr lang="en" sz="1400"/>
              <a:t>officials</a:t>
            </a:r>
            <a:r>
              <a:rPr lang="en" sz="1400"/>
              <a:t> who ordered this closer. Therefore Dr. Echols as well as the other </a:t>
            </a:r>
            <a:r>
              <a:rPr lang="en" sz="1400"/>
              <a:t>officials</a:t>
            </a:r>
            <a:r>
              <a:rPr lang="en" sz="1400"/>
              <a:t> who ordered this closers have stepped out of their </a:t>
            </a:r>
            <a:r>
              <a:rPr lang="en" sz="1400"/>
              <a:t>jurisdiction.</a:t>
            </a:r>
            <a:r>
              <a:rPr lang="en" sz="1400"/>
              <a:t> </a:t>
            </a:r>
            <a:br>
              <a:rPr lang="en" sz="1400"/>
            </a:br>
            <a:br>
              <a:rPr lang="en" sz="1400"/>
            </a:br>
            <a:r>
              <a:rPr lang="en" sz="1400"/>
              <a:t>This violates the owners 1st and 14th Amendment which states that states should not deprive any person of property without due </a:t>
            </a:r>
            <a:r>
              <a:rPr lang="en" sz="1400"/>
              <a:t>process</a:t>
            </a:r>
            <a:r>
              <a:rPr lang="en" sz="1400"/>
              <a:t> of law.</a:t>
            </a:r>
            <a:endParaRPr sz="1400"/>
          </a:p>
          <a:p>
            <a:pPr indent="0" lvl="0" marL="0" rtl="0" algn="l">
              <a:spcBef>
                <a:spcPts val="1600"/>
              </a:spcBef>
              <a:spcAft>
                <a:spcPts val="1600"/>
              </a:spcAft>
              <a:buNone/>
            </a:pPr>
            <a:r>
              <a:t/>
            </a:r>
            <a:endParaRPr/>
          </a:p>
        </p:txBody>
      </p:sp>
      <p:pic>
        <p:nvPicPr>
          <p:cNvPr id="135" name="Google Shape;135;p20"/>
          <p:cNvPicPr preferRelativeResize="0"/>
          <p:nvPr/>
        </p:nvPicPr>
        <p:blipFill>
          <a:blip r:embed="rId3">
            <a:alphaModFix/>
          </a:blip>
          <a:stretch>
            <a:fillRect/>
          </a:stretch>
        </p:blipFill>
        <p:spPr>
          <a:xfrm>
            <a:off x="5636950" y="841800"/>
            <a:ext cx="3237550" cy="2154450"/>
          </a:xfrm>
          <a:prstGeom prst="rect">
            <a:avLst/>
          </a:prstGeom>
          <a:noFill/>
          <a:ln>
            <a:noFill/>
          </a:ln>
        </p:spPr>
      </p:pic>
      <p:pic>
        <p:nvPicPr>
          <p:cNvPr id="136" name="Google Shape;136;p20"/>
          <p:cNvPicPr preferRelativeResize="0"/>
          <p:nvPr/>
        </p:nvPicPr>
        <p:blipFill>
          <a:blip r:embed="rId4">
            <a:alphaModFix/>
          </a:blip>
          <a:stretch>
            <a:fillRect/>
          </a:stretch>
        </p:blipFill>
        <p:spPr>
          <a:xfrm>
            <a:off x="5903349" y="3152025"/>
            <a:ext cx="2597850" cy="173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1"/>
          <p:cNvPicPr preferRelativeResize="0"/>
          <p:nvPr/>
        </p:nvPicPr>
        <p:blipFill>
          <a:blip r:embed="rId3">
            <a:alphaModFix/>
          </a:blip>
          <a:stretch>
            <a:fillRect/>
          </a:stretch>
        </p:blipFill>
        <p:spPr>
          <a:xfrm>
            <a:off x="64775" y="571425"/>
            <a:ext cx="3922000" cy="4419675"/>
          </a:xfrm>
          <a:prstGeom prst="rect">
            <a:avLst/>
          </a:prstGeom>
          <a:noFill/>
          <a:ln>
            <a:noFill/>
          </a:ln>
        </p:spPr>
      </p:pic>
      <p:sp>
        <p:nvSpPr>
          <p:cNvPr id="142" name="Google Shape;142;p21"/>
          <p:cNvSpPr txBox="1"/>
          <p:nvPr/>
        </p:nvSpPr>
        <p:spPr>
          <a:xfrm>
            <a:off x="4042925" y="460450"/>
            <a:ext cx="5042400" cy="45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It pains us to say that we were issued a 2 week closure until November 30. The pain is solely for our staff and everyone affected by the unilateral decision of 1 person.⁣</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00"/>
                </a:highlight>
                <a:latin typeface="Roboto"/>
                <a:ea typeface="Roboto"/>
                <a:cs typeface="Roboto"/>
                <a:sym typeface="Roboto"/>
              </a:rPr>
              <a:t>Wheelhouse and Start Bar were issued a 2 week closure by the Health Director, Fredrick Echols, without due process and any correspondence except the notice ordering a shutdown. Due process would have given us the opportunity to show that his evidence was inaccurate, so much so that multiple photos weren’t even of Wheelhouse or Start Bar.</a:t>
            </a:r>
            <a:r>
              <a:rPr lang="en" sz="1050">
                <a:solidFill>
                  <a:srgbClr val="262626"/>
                </a:solidFill>
                <a:highlight>
                  <a:srgbClr val="FFFFFF"/>
                </a:highlight>
                <a:latin typeface="Roboto"/>
                <a:ea typeface="Roboto"/>
                <a:cs typeface="Roboto"/>
                <a:sym typeface="Roboto"/>
              </a:rPr>
              <a:t> ⁣</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We made multiple attempts to reach out to Lyda, Fredrick and the City this week as their constituents to explain our side but they would not respond or meet with us. ⁣</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That has given us no other choice but to file another lawsuit against them. The last thing we want to do is file a lawsuit against the city we have love so much, but we owe it to our staff, our customers and everyone who has supported us to stand up.⁣</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It is our constitutional right to a fair due process. Our industries right. It is all of your constitutional rights as Americans. We are fighting for all of our rights and freedoms by filing this. ⁣</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a:t>
            </a:r>
            <a:endParaRPr sz="1050">
              <a:solidFill>
                <a:srgbClr val="26262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62626"/>
                </a:solidFill>
                <a:highlight>
                  <a:srgbClr val="FFFFFF"/>
                </a:highlight>
                <a:latin typeface="Roboto"/>
                <a:ea typeface="Roboto"/>
                <a:cs typeface="Roboto"/>
                <a:sym typeface="Roboto"/>
              </a:rPr>
              <a:t>THANK YOU to everyone who has continued to support us the past 9 months. We apologize to all of the amazing customers who had reservations that we have to cancel, we truly appreciate the support and hope you reschedule when we open. Make sure you spend the weekend out at other establishments around the city because we know they are hurting just like us.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